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</p:sldIdLst>
  <p:sldSz cy="5143500" cx="9144000"/>
  <p:notesSz cx="6858000" cy="9144000"/>
  <p:embeddedFontLst>
    <p:embeddedFont>
      <p:font typeface="Raleway"/>
      <p:regular r:id="rId71"/>
      <p:bold r:id="rId72"/>
      <p:italic r:id="rId73"/>
      <p:boldItalic r:id="rId74"/>
    </p:embeddedFont>
    <p:embeddedFont>
      <p:font typeface="Lato"/>
      <p:regular r:id="rId75"/>
      <p:bold r:id="rId76"/>
      <p:italic r:id="rId77"/>
      <p:boldItalic r:id="rId78"/>
    </p:embeddedFont>
    <p:embeddedFont>
      <p:font typeface="Pacifico"/>
      <p:regular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3DCA323-9EDA-4EA8-B24C-4724B404F30E}">
  <a:tblStyle styleId="{53DCA323-9EDA-4EA8-B24C-4724B404F3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aleway-italic.fntdata"/><Relationship Id="rId72" Type="http://schemas.openxmlformats.org/officeDocument/2006/relationships/font" Target="fonts/Raleway-bold.fntdata"/><Relationship Id="rId31" Type="http://schemas.openxmlformats.org/officeDocument/2006/relationships/slide" Target="slides/slide25.xml"/><Relationship Id="rId75" Type="http://schemas.openxmlformats.org/officeDocument/2006/relationships/font" Target="fonts/Lato-regular.fntdata"/><Relationship Id="rId30" Type="http://schemas.openxmlformats.org/officeDocument/2006/relationships/slide" Target="slides/slide24.xml"/><Relationship Id="rId74" Type="http://schemas.openxmlformats.org/officeDocument/2006/relationships/font" Target="fonts/Raleway-boldItalic.fntdata"/><Relationship Id="rId33" Type="http://schemas.openxmlformats.org/officeDocument/2006/relationships/slide" Target="slides/slide27.xml"/><Relationship Id="rId77" Type="http://schemas.openxmlformats.org/officeDocument/2006/relationships/font" Target="fonts/Lato-italic.fntdata"/><Relationship Id="rId32" Type="http://schemas.openxmlformats.org/officeDocument/2006/relationships/slide" Target="slides/slide26.xml"/><Relationship Id="rId76" Type="http://schemas.openxmlformats.org/officeDocument/2006/relationships/font" Target="fonts/Lato-bold.fntdata"/><Relationship Id="rId35" Type="http://schemas.openxmlformats.org/officeDocument/2006/relationships/slide" Target="slides/slide29.xml"/><Relationship Id="rId79" Type="http://schemas.openxmlformats.org/officeDocument/2006/relationships/font" Target="fonts/Pacifico-regular.fntdata"/><Relationship Id="rId34" Type="http://schemas.openxmlformats.org/officeDocument/2006/relationships/slide" Target="slides/slide28.xml"/><Relationship Id="rId78" Type="http://schemas.openxmlformats.org/officeDocument/2006/relationships/font" Target="fonts/Lato-boldItalic.fntdata"/><Relationship Id="rId71" Type="http://schemas.openxmlformats.org/officeDocument/2006/relationships/font" Target="fonts/Raleway-regular.fntdata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from golang installation, until we developed a production ready golang application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8faa604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8faa604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8e9fee4d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8e9fee4d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 application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8eb80cf4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8eb80cf4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8faa6040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8faa6040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Executable</a:t>
            </a:r>
            <a:r>
              <a:rPr lang="en"/>
              <a:t> packages must have main package and a main function which is the starting point of the appication,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name maybe different from the folder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naming </a:t>
            </a:r>
            <a:r>
              <a:rPr lang="en"/>
              <a:t>standards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will happen when we have a different package name in a folder (not the folder name)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8faa6040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8faa6040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data type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8faa6040e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8faa6040e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- 48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- more than 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C++ - More than 70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- 33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8faa6040e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8faa6040e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go we will explain all these keywords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8faa6040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8faa6040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Arrays are getting created in the stack, So we get better performance.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The size of the array is a part of the type.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Arrays are value types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Arrays has a fixed size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Slices are created in the heap, Flexible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8faa6040e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8faa6040e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 are really useful when you need high performing key-value lookups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Passed by reference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concurrency safe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8faa6040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8faa6040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Structures are created composing other types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Allocation of Empty structures is zero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8faa6040e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8faa6040e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pickme engineering team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developed 150+ microservices with golang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over 3 years of golang knowledge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will be doing the sessions and small introduction to presenters, srimal,nipuna,wishwa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8faa6040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8faa6040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for is available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Range keyword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8faa6040e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8faa6040e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pointer </a:t>
            </a:r>
            <a:r>
              <a:rPr lang="en"/>
              <a:t>arithmetics</a:t>
            </a:r>
            <a:r>
              <a:rPr lang="en"/>
              <a:t>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Pointers can be used to pass large memory objects efficiently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8faa6040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8faa6040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8faa6040e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8faa6040e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are defined starting with func keyword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8faa6040e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8faa6040e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Pointer receiver and value receivers are available,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8faa6040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8faa6040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8faa6040e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8faa6040e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 not going to explain this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8faa6040e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8faa6040e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fallthrough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8faa6040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8faa6040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8faa6040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8faa6040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8e9fee4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8e9fee4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reasons to use go over other languages, let’s have a look at it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70,000 requests per second with just 20MB of 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8faa6040e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8faa6040e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8faa6040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8faa6040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- </a:t>
            </a:r>
            <a:r>
              <a:rPr lang="en"/>
              <a:t>representational state transfe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- Retrieve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- Add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- Update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- Delete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8faa6040e_1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8faa6040e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8faa6040e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8faa6040e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i="1" lang="en"/>
              <a:t>module</a:t>
            </a:r>
            <a:r>
              <a:rPr lang="en"/>
              <a:t> is a collection of related Go packages that are versioned together as a single unit.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8faa6040e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8faa6040e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8faa6040e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8faa6040e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8faa6040e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8faa6040e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database/sql package provides a generic interface around SQL (or SQL-like) databases.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provides a lightweight interface to a row-oriented database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sql package must be used in conjunction with a database driver.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sql.NullString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Ex: MySQL, PostgreSQL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use the rows.Scan() method to copy the values from each field in the row to a new variable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8faa6040e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8faa6040e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devfest_go:goturns10@tcp(35.213.163.65:3306)/phonebook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8faa6040e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8faa6040e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8faa6040e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78faa6040e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8e9fee4d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8e9fee4d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Garbage Collected - automatically clear unused heap allocations, in c/c++ does not have automatic garbage collection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- one loop method “for” , No OOP concepts, suitable for modern architectures and patterns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Interoperability - integrate with any language into go using standard cgo library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Lightweight Syntax - removed </a:t>
            </a:r>
            <a:r>
              <a:rPr lang="en"/>
              <a:t>unnecessary</a:t>
            </a:r>
            <a:r>
              <a:rPr lang="en"/>
              <a:t> </a:t>
            </a:r>
            <a:r>
              <a:rPr lang="en"/>
              <a:t>parentheses</a:t>
            </a:r>
            <a:r>
              <a:rPr lang="en"/>
              <a:t>, less number of keywords,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- C like performance,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Concurrent - other </a:t>
            </a:r>
            <a:r>
              <a:rPr lang="en"/>
              <a:t>languages</a:t>
            </a:r>
            <a:r>
              <a:rPr lang="en"/>
              <a:t> have threads, but we have </a:t>
            </a:r>
            <a:r>
              <a:rPr lang="en"/>
              <a:t>goroutines , by design its concurrency supported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Strictly typed - </a:t>
            </a:r>
            <a:r>
              <a:rPr lang="en" sz="1150">
                <a:solidFill>
                  <a:srgbClr val="242729"/>
                </a:solidFill>
                <a:highlight>
                  <a:srgbClr val="FFFFFF"/>
                </a:highlight>
              </a:rPr>
              <a:t>enforce typing on all data being interacted 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Platform - it does not matter where you code, It can compiled to any platform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- It is designed by </a:t>
            </a:r>
            <a:r>
              <a:rPr lang="en"/>
              <a:t>experts</a:t>
            </a:r>
            <a:r>
              <a:rPr lang="en"/>
              <a:t> and backed by google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Multicore CPU architecture support by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managed,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Statically typed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Excellent concurrency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Perfect for simple,small and network services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8faa6040e_1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8faa6040e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8faa6040e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8faa6040e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8faa6040e_1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8faa6040e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cover tool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8faa6040e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8faa6040e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8faa6040e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8faa6040e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78faa6040e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78faa6040e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faa6040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faa6040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8faa6040e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8faa6040e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78faa6040e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78faa6040e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8faa6040e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8faa6040e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b628ea9c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b628ea9c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Matured - </a:t>
            </a:r>
            <a:r>
              <a:rPr lang="en"/>
              <a:t>It's</a:t>
            </a:r>
            <a:r>
              <a:rPr lang="en"/>
              <a:t> been 10 </a:t>
            </a:r>
            <a:r>
              <a:rPr lang="en"/>
              <a:t>years</a:t>
            </a:r>
            <a:r>
              <a:rPr lang="en"/>
              <a:t> since the </a:t>
            </a:r>
            <a:r>
              <a:rPr lang="en"/>
              <a:t>first</a:t>
            </a:r>
            <a:r>
              <a:rPr lang="en"/>
              <a:t> release, 2009 November 10 first </a:t>
            </a:r>
            <a:r>
              <a:rPr lang="en"/>
              <a:t>appeared, initial release 1.0.3 2012, 1.13.3 latest release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Systems - portability, built in high performant feature rich net package support, pool package which will explain later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Multicore - by design it’s able run in multicore systems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Compilation - </a:t>
            </a:r>
            <a:r>
              <a:rPr lang="en"/>
              <a:t>compiler</a:t>
            </a:r>
            <a:r>
              <a:rPr lang="en"/>
              <a:t> is written in go, only milliseconds to compile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Class functions - where we can define functions as variables, that will give you a lots of flexibility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78faa6040e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78faa6040e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79282f2e8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79282f2e8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9282f2e8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9282f2e8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79282f2e8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79282f2e8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9282f2e8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9282f2e8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threads, what’s their job?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thread is a light-weight process inside a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thread has access to memory provided by the process, OS resources, and other things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goroutines behave like threads but technically; it is an abstraction over threads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GOMAXPROCS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threads are managed by kernal and has hardware dependencies.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Threads have significant setup and teardown cost as a thread has to request lots of resources from OS and return once it's done.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 size is determined during compile time and can not grow for threads.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 size of go is managed in run-time and can grow up to 1GB which is possible by allocating and freeing heap storage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threads generally have fixed stack size of 1-2MB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goroutines typically have 8KB (2KB since Go 1.4) of stack size in newer versions of go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9264f282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9264f282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normal program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routine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time sleep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9282f2e8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9282f2e8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79282f2e8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79282f2e8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79264f2829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79264f2829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79282f2e8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79282f2e8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b628ea9c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b628ea9c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10 years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79282f2e8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79282f2e8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79282f2e8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79282f2e8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79264f2829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79264f2829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79264f2829_4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79264f2829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9282f2e8f_8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79282f2e8f_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b628ea9c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b628ea9c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b628ea9c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b628ea9c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8faa6040e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8faa6040e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l.google.com/go/go1.12.13.linux-amd64.tar.gz" TargetMode="External"/><Relationship Id="rId4" Type="http://schemas.openxmlformats.org/officeDocument/2006/relationships/image" Target="../media/image6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Relationship Id="rId5" Type="http://schemas.openxmlformats.org/officeDocument/2006/relationships/image" Target="../media/image88.png"/><Relationship Id="rId6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hyperlink" Target="https://gobyexample.com/" TargetMode="External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Relationship Id="rId5" Type="http://schemas.openxmlformats.org/officeDocument/2006/relationships/image" Target="../media/image29.png"/><Relationship Id="rId6" Type="http://schemas.openxmlformats.org/officeDocument/2006/relationships/image" Target="../media/image69.png"/><Relationship Id="rId7" Type="http://schemas.openxmlformats.org/officeDocument/2006/relationships/image" Target="../media/image37.png"/><Relationship Id="rId8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10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3.png"/><Relationship Id="rId4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9.png"/><Relationship Id="rId4" Type="http://schemas.openxmlformats.org/officeDocument/2006/relationships/image" Target="../media/image17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2" Type="http://schemas.openxmlformats.org/officeDocument/2006/relationships/image" Target="../media/image1.png"/><Relationship Id="rId9" Type="http://schemas.openxmlformats.org/officeDocument/2006/relationships/image" Target="../media/image6.png"/><Relationship Id="rId5" Type="http://schemas.openxmlformats.org/officeDocument/2006/relationships/image" Target="../media/image81.png"/><Relationship Id="rId6" Type="http://schemas.openxmlformats.org/officeDocument/2006/relationships/image" Target="../media/image55.png"/><Relationship Id="rId7" Type="http://schemas.openxmlformats.org/officeDocument/2006/relationships/image" Target="../media/image7.png"/><Relationship Id="rId8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Relationship Id="rId4" Type="http://schemas.openxmlformats.org/officeDocument/2006/relationships/image" Target="../media/image10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1.png"/><Relationship Id="rId4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2.png"/><Relationship Id="rId4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4.png"/><Relationship Id="rId4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2.png"/><Relationship Id="rId4" Type="http://schemas.openxmlformats.org/officeDocument/2006/relationships/image" Target="../media/image94.png"/><Relationship Id="rId11" Type="http://schemas.openxmlformats.org/officeDocument/2006/relationships/image" Target="../media/image22.png"/><Relationship Id="rId10" Type="http://schemas.openxmlformats.org/officeDocument/2006/relationships/image" Target="../media/image95.png"/><Relationship Id="rId12" Type="http://schemas.openxmlformats.org/officeDocument/2006/relationships/image" Target="../media/image1.png"/><Relationship Id="rId9" Type="http://schemas.openxmlformats.org/officeDocument/2006/relationships/image" Target="../media/image10.png"/><Relationship Id="rId5" Type="http://schemas.openxmlformats.org/officeDocument/2006/relationships/image" Target="../media/image8.jpg"/><Relationship Id="rId6" Type="http://schemas.openxmlformats.org/officeDocument/2006/relationships/image" Target="../media/image31.png"/><Relationship Id="rId7" Type="http://schemas.openxmlformats.org/officeDocument/2006/relationships/image" Target="../media/image38.png"/><Relationship Id="rId8" Type="http://schemas.openxmlformats.org/officeDocument/2006/relationships/image" Target="../media/image9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www.youtube.com/watch?v=PAAkCSZUG1c&amp;t=3m42s" TargetMode="External"/><Relationship Id="rId4" Type="http://schemas.openxmlformats.org/officeDocument/2006/relationships/image" Target="../media/image75.jpg"/><Relationship Id="rId5" Type="http://schemas.openxmlformats.org/officeDocument/2006/relationships/image" Target="../media/image86.jpg"/><Relationship Id="rId6" Type="http://schemas.openxmlformats.org/officeDocument/2006/relationships/image" Target="../media/image64.jpg"/><Relationship Id="rId7" Type="http://schemas.openxmlformats.org/officeDocument/2006/relationships/image" Target="../media/image66.jpg"/><Relationship Id="rId8" Type="http://schemas.openxmlformats.org/officeDocument/2006/relationships/image" Target="../media/image8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5.png"/><Relationship Id="rId4" Type="http://schemas.openxmlformats.org/officeDocument/2006/relationships/image" Target="../media/image63.png"/><Relationship Id="rId5" Type="http://schemas.openxmlformats.org/officeDocument/2006/relationships/image" Target="../media/image68.png"/><Relationship Id="rId6" Type="http://schemas.openxmlformats.org/officeDocument/2006/relationships/image" Target="../media/image72.png"/><Relationship Id="rId7" Type="http://schemas.openxmlformats.org/officeDocument/2006/relationships/image" Target="../media/image71.png"/><Relationship Id="rId8" Type="http://schemas.openxmlformats.org/officeDocument/2006/relationships/image" Target="../media/image7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6.png"/><Relationship Id="rId4" Type="http://schemas.openxmlformats.org/officeDocument/2006/relationships/image" Target="../media/image73.png"/><Relationship Id="rId9" Type="http://schemas.openxmlformats.org/officeDocument/2006/relationships/image" Target="../media/image70.png"/><Relationship Id="rId5" Type="http://schemas.openxmlformats.org/officeDocument/2006/relationships/hyperlink" Target="https://play.golang.org/p/wjtm0aGdLos" TargetMode="External"/><Relationship Id="rId6" Type="http://schemas.openxmlformats.org/officeDocument/2006/relationships/hyperlink" Target="https://play.golang.org/p/fSviqBvgpbW" TargetMode="External"/><Relationship Id="rId7" Type="http://schemas.openxmlformats.org/officeDocument/2006/relationships/image" Target="../media/image77.png"/><Relationship Id="rId8" Type="http://schemas.openxmlformats.org/officeDocument/2006/relationships/hyperlink" Target="https://play.golang.org/p/A2rjrYajDYP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0.png"/><Relationship Id="rId4" Type="http://schemas.openxmlformats.org/officeDocument/2006/relationships/image" Target="../media/image82.png"/><Relationship Id="rId5" Type="http://schemas.openxmlformats.org/officeDocument/2006/relationships/image" Target="../media/image87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7.png"/><Relationship Id="rId4" Type="http://schemas.openxmlformats.org/officeDocument/2006/relationships/image" Target="../media/image82.png"/><Relationship Id="rId5" Type="http://schemas.openxmlformats.org/officeDocument/2006/relationships/image" Target="../media/image87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4.png"/><Relationship Id="rId4" Type="http://schemas.openxmlformats.org/officeDocument/2006/relationships/hyperlink" Target="https://play.golang.org/p/_N1bd-hXQsD" TargetMode="External"/><Relationship Id="rId10" Type="http://schemas.openxmlformats.org/officeDocument/2006/relationships/hyperlink" Target="https://www.youtube.com/watch?v=PAAkCSZUG1c&amp;t=2m48s" TargetMode="External"/><Relationship Id="rId9" Type="http://schemas.openxmlformats.org/officeDocument/2006/relationships/hyperlink" Target="https://play.golang.org/p/FgSEQw7gJ80" TargetMode="External"/><Relationship Id="rId5" Type="http://schemas.openxmlformats.org/officeDocument/2006/relationships/hyperlink" Target="https://play.golang.org/p/xHqSwfpu5RL" TargetMode="External"/><Relationship Id="rId6" Type="http://schemas.openxmlformats.org/officeDocument/2006/relationships/hyperlink" Target="https://play.golang.org/p/xHqSwfpu5RL" TargetMode="External"/><Relationship Id="rId7" Type="http://schemas.openxmlformats.org/officeDocument/2006/relationships/hyperlink" Target="https://play.golang.org/p/bCRQ4QagrAr" TargetMode="External"/><Relationship Id="rId8" Type="http://schemas.openxmlformats.org/officeDocument/2006/relationships/hyperlink" Target="https://play.golang.org/p/5cfIdSxOxbg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play.golang.org/p/pluDSf4uYZJ" TargetMode="External"/><Relationship Id="rId4" Type="http://schemas.openxmlformats.org/officeDocument/2006/relationships/image" Target="../media/image9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2.png"/><Relationship Id="rId4" Type="http://schemas.openxmlformats.org/officeDocument/2006/relationships/hyperlink" Target="https://www.youtube.com/watch?v=PAAkCSZUG1c&amp;t=4m20s" TargetMode="External"/><Relationship Id="rId5" Type="http://schemas.openxmlformats.org/officeDocument/2006/relationships/hyperlink" Target="https://play.golang.org/p/7C0RPPG8eTP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9.png"/><Relationship Id="rId4" Type="http://schemas.openxmlformats.org/officeDocument/2006/relationships/hyperlink" Target="https://play.golang.org/p/QJtUFvv-l9M" TargetMode="External"/><Relationship Id="rId5" Type="http://schemas.openxmlformats.org/officeDocument/2006/relationships/hyperlink" Target="https://play.golang.org/p/lo0U6LaGCS7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9.jp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10" Type="http://schemas.openxmlformats.org/officeDocument/2006/relationships/image" Target="../media/image23.png"/><Relationship Id="rId9" Type="http://schemas.openxmlformats.org/officeDocument/2006/relationships/image" Target="../media/image33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lay.golang.org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Day With Go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</a:t>
            </a:r>
            <a:endParaRPr/>
          </a:p>
        </p:txBody>
      </p:sp>
      <p:sp>
        <p:nvSpPr>
          <p:cNvPr id="207" name="Google Shape;207;p22"/>
          <p:cNvSpPr txBox="1"/>
          <p:nvPr>
            <p:ph idx="1" type="subTitle"/>
          </p:nvPr>
        </p:nvSpPr>
        <p:spPr>
          <a:xfrm>
            <a:off x="729625" y="3172900"/>
            <a:ext cx="76881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Wget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https://dl.google.com/go/go1.12.13.linux-amd64.tar.gz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 -C /usr/local -xzf go1.12.13.linux-amd64.tar.gz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 PATH=$PATH:/usr/local/go/bin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7900" y="1004300"/>
            <a:ext cx="2094701" cy="209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Starting Development With Go</a:t>
            </a:r>
            <a:endParaRPr sz="3600"/>
          </a:p>
        </p:txBody>
      </p:sp>
      <p:sp>
        <p:nvSpPr>
          <p:cNvPr id="214" name="Google Shape;214;p23"/>
          <p:cNvSpPr txBox="1"/>
          <p:nvPr>
            <p:ph idx="1" type="subTitle"/>
          </p:nvPr>
        </p:nvSpPr>
        <p:spPr>
          <a:xfrm>
            <a:off x="1216175" y="2421100"/>
            <a:ext cx="4106700" cy="22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IDEs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VS Code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 GoLand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Hello World Program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Run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Compilation</a:t>
            </a:r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9150" y="2109825"/>
            <a:ext cx="794851" cy="79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850" y="2084425"/>
            <a:ext cx="3963850" cy="25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7350" y="3724625"/>
            <a:ext cx="696650" cy="6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/>
          <p:cNvPicPr preferRelativeResize="0"/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4545096" y="116525"/>
            <a:ext cx="4751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220" y="1961225"/>
            <a:ext cx="2632500" cy="28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Go Understanding</a:t>
            </a:r>
            <a:endParaRPr/>
          </a:p>
        </p:txBody>
      </p:sp>
      <p:sp>
        <p:nvSpPr>
          <p:cNvPr id="225" name="Google Shape;225;p2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https://gobyexample.com/</a:t>
            </a:r>
            <a:endParaRPr/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</a:t>
            </a:r>
            <a:endParaRPr/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2600" y="3130475"/>
            <a:ext cx="2666201" cy="17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150" y="2238175"/>
            <a:ext cx="5949750" cy="2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</a:t>
            </a:r>
            <a:endParaRPr/>
          </a:p>
        </p:txBody>
      </p:sp>
      <p:sp>
        <p:nvSpPr>
          <p:cNvPr id="240" name="Google Shape;240;p26"/>
          <p:cNvSpPr txBox="1"/>
          <p:nvPr>
            <p:ph idx="1" type="subTitle"/>
          </p:nvPr>
        </p:nvSpPr>
        <p:spPr>
          <a:xfrm>
            <a:off x="1554600" y="2356825"/>
            <a:ext cx="2706600" cy="25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int, int8, int32, int64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uint8,uint16,uint32,uint64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byte (uint8)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float32, float64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rune (int32)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oolean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uintptr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6"/>
          <p:cNvSpPr txBox="1"/>
          <p:nvPr>
            <p:ph idx="1" type="subTitle"/>
          </p:nvPr>
        </p:nvSpPr>
        <p:spPr>
          <a:xfrm>
            <a:off x="5207750" y="2356825"/>
            <a:ext cx="2706600" cy="17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6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Keywords?</a:t>
            </a:r>
            <a:endParaRPr/>
          </a:p>
        </p:txBody>
      </p:sp>
      <p:pic>
        <p:nvPicPr>
          <p:cNvPr id="248" name="Google Shape;2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00" y="2571750"/>
            <a:ext cx="1257900" cy="12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075" y="2281225"/>
            <a:ext cx="1162849" cy="116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3850" y="1193800"/>
            <a:ext cx="5670724" cy="21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5650" y="3258175"/>
            <a:ext cx="1600950" cy="16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8875" y="3564226"/>
            <a:ext cx="3369624" cy="13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7"/>
          <p:cNvPicPr preferRelativeResize="0"/>
          <p:nvPr/>
        </p:nvPicPr>
        <p:blipFill>
          <a:blip r:embed="rId8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Keywords</a:t>
            </a:r>
            <a:endParaRPr/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0" name="Google Shape;260;p28"/>
          <p:cNvGraphicFramePr/>
          <p:nvPr/>
        </p:nvGraphicFramePr>
        <p:xfrm>
          <a:off x="952500" y="247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{53DCA323-9EDA-4EA8-B24C-4724B404F30E}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break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default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func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interface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select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defer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struct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r>
                        <a:rPr lang="en"/>
                        <a:t>han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package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switch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fallthrough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type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continue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import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return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type="ctrTitle"/>
          </p:nvPr>
        </p:nvSpPr>
        <p:spPr>
          <a:xfrm>
            <a:off x="729450" y="1322450"/>
            <a:ext cx="76881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and Slices</a:t>
            </a:r>
            <a:endParaRPr/>
          </a:p>
        </p:txBody>
      </p:sp>
      <p:pic>
        <p:nvPicPr>
          <p:cNvPr id="266" name="Google Shape;266;p29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950" y="1891000"/>
            <a:ext cx="5128798" cy="305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550" y="1104300"/>
            <a:ext cx="4529349" cy="36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Structures</a:t>
            </a:r>
            <a:endParaRPr/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800" y="1645325"/>
            <a:ext cx="5155326" cy="318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we are?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700" y="1094000"/>
            <a:ext cx="3553300" cy="35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4400" y="3794625"/>
            <a:ext cx="567150" cy="313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4"/>
          <p:cNvGrpSpPr/>
          <p:nvPr/>
        </p:nvGrpSpPr>
        <p:grpSpPr>
          <a:xfrm>
            <a:off x="-337350" y="2166500"/>
            <a:ext cx="3604500" cy="2249475"/>
            <a:chOff x="729450" y="1937900"/>
            <a:chExt cx="3604500" cy="2249475"/>
          </a:xfrm>
        </p:grpSpPr>
        <p:sp>
          <p:nvSpPr>
            <p:cNvPr id="97" name="Google Shape;97;p14"/>
            <p:cNvSpPr txBox="1"/>
            <p:nvPr/>
          </p:nvSpPr>
          <p:spPr>
            <a:xfrm>
              <a:off x="1833350" y="3616775"/>
              <a:ext cx="2186400" cy="5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latin typeface="Times New Roman"/>
                  <a:ea typeface="Times New Roman"/>
                  <a:cs typeface="Times New Roman"/>
                  <a:sym typeface="Times New Roman"/>
                </a:rPr>
                <a:t>Engineering</a:t>
              </a:r>
              <a:endParaRPr b="1" sz="3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98" name="Google Shape;98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9450" y="1937900"/>
              <a:ext cx="3604500" cy="189238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</a:t>
            </a:r>
            <a:endParaRPr/>
          </a:p>
        </p:txBody>
      </p:sp>
      <p:pic>
        <p:nvPicPr>
          <p:cNvPr id="287" name="Google Shape;287;p32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900" y="1704625"/>
            <a:ext cx="5343873" cy="31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Pointers</a:t>
            </a:r>
            <a:endParaRPr/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7025" y="1867675"/>
            <a:ext cx="4796051" cy="305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and Methods</a:t>
            </a:r>
            <a:endParaRPr/>
          </a:p>
        </p:txBody>
      </p:sp>
      <p:pic>
        <p:nvPicPr>
          <p:cNvPr id="301" name="Google Shape;301;p34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pic>
        <p:nvPicPr>
          <p:cNvPr id="307" name="Google Shape;3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6150" y="1541575"/>
            <a:ext cx="4919599" cy="297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pic>
        <p:nvPicPr>
          <p:cNvPr id="313" name="Google Shape;3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450" y="1692775"/>
            <a:ext cx="4555675" cy="300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Conditions</a:t>
            </a:r>
            <a:endParaRPr/>
          </a:p>
        </p:txBody>
      </p:sp>
      <p:sp>
        <p:nvSpPr>
          <p:cNvPr id="319" name="Google Shape;319;p3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f / else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37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 Else</a:t>
            </a: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550" y="1741675"/>
            <a:ext cx="5294100" cy="299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Case</a:t>
            </a:r>
            <a:endParaRPr/>
          </a:p>
        </p:txBody>
      </p:sp>
      <p:pic>
        <p:nvPicPr>
          <p:cNvPr id="332" name="Google Shape;3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100" y="1768800"/>
            <a:ext cx="4603825" cy="34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say “Hello, World”</a:t>
            </a:r>
            <a:endParaRPr/>
          </a:p>
        </p:txBody>
      </p:sp>
      <p:sp>
        <p:nvSpPr>
          <p:cNvPr id="338" name="Google Shape;338;p40"/>
          <p:cNvSpPr txBox="1"/>
          <p:nvPr>
            <p:ph idx="1" type="subTitle"/>
          </p:nvPr>
        </p:nvSpPr>
        <p:spPr>
          <a:xfrm>
            <a:off x="729625" y="3172900"/>
            <a:ext cx="7688100" cy="1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Hello, World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 with simple HTTP response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Server with Handler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Mux Implementation</a:t>
            </a:r>
            <a:endParaRPr/>
          </a:p>
        </p:txBody>
      </p:sp>
      <p:pic>
        <p:nvPicPr>
          <p:cNvPr id="339" name="Google Shape;339;p40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2</a:t>
            </a:r>
            <a:endParaRPr/>
          </a:p>
        </p:txBody>
      </p:sp>
      <p:sp>
        <p:nvSpPr>
          <p:cNvPr id="345" name="Google Shape;345;p41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1.5 Hours</a:t>
            </a:r>
            <a:endParaRPr/>
          </a:p>
        </p:txBody>
      </p:sp>
      <p:pic>
        <p:nvPicPr>
          <p:cNvPr id="346" name="Google Shape;346;p41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GO?</a:t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375" y="2455875"/>
            <a:ext cx="1917900" cy="25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CRUD application with in-memory storage</a:t>
            </a:r>
            <a:endParaRPr/>
          </a:p>
        </p:txBody>
      </p:sp>
      <p:sp>
        <p:nvSpPr>
          <p:cNvPr id="352" name="Google Shape;352;p4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be extend this by integrating a persistent database</a:t>
            </a:r>
            <a:endParaRPr/>
          </a:p>
        </p:txBody>
      </p:sp>
      <p:pic>
        <p:nvPicPr>
          <p:cNvPr id="353" name="Google Shape;353;p42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API</a:t>
            </a:r>
            <a:endParaRPr/>
          </a:p>
        </p:txBody>
      </p:sp>
      <p:sp>
        <p:nvSpPr>
          <p:cNvPr id="359" name="Google Shape;359;p43"/>
          <p:cNvSpPr txBox="1"/>
          <p:nvPr>
            <p:ph idx="1" type="subTitle"/>
          </p:nvPr>
        </p:nvSpPr>
        <p:spPr>
          <a:xfrm>
            <a:off x="880275" y="2720950"/>
            <a:ext cx="7688100" cy="13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&lt;endpoint&gt;/person POST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&lt;endpoint&gt;/person GET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&lt;endpoint&gt;/person/:id GET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&lt;endpoint&gt;/person/:id PUT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&lt;endpoint&gt;/person/:id DELETE</a:t>
            </a:r>
            <a:endParaRPr/>
          </a:p>
        </p:txBody>
      </p:sp>
      <p:pic>
        <p:nvPicPr>
          <p:cNvPr id="360" name="Google Shape;360;p43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Clone the source</a:t>
            </a:r>
            <a:endParaRPr/>
          </a:p>
        </p:txBody>
      </p:sp>
      <p:sp>
        <p:nvSpPr>
          <p:cNvPr id="366" name="Google Shape;366;p44"/>
          <p:cNvSpPr txBox="1"/>
          <p:nvPr>
            <p:ph idx="1" type="subTitle"/>
          </p:nvPr>
        </p:nvSpPr>
        <p:spPr>
          <a:xfrm>
            <a:off x="995052" y="31657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https://github.com/devfest2k19/gowork.git</a:t>
            </a:r>
            <a:endParaRPr/>
          </a:p>
        </p:txBody>
      </p:sp>
      <p:pic>
        <p:nvPicPr>
          <p:cNvPr id="367" name="Google Shape;367;p44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950" y="3222474"/>
            <a:ext cx="295326" cy="29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Dependency</a:t>
            </a:r>
            <a:r>
              <a:rPr lang="en"/>
              <a:t> Management</a:t>
            </a:r>
            <a:endParaRPr/>
          </a:p>
        </p:txBody>
      </p:sp>
      <p:sp>
        <p:nvSpPr>
          <p:cNvPr id="374" name="Google Shape;374;p4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go mod?</a:t>
            </a:r>
            <a:endParaRPr/>
          </a:p>
        </p:txBody>
      </p:sp>
      <p:pic>
        <p:nvPicPr>
          <p:cNvPr id="375" name="Google Shape;3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019" y="2313499"/>
            <a:ext cx="2428522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Go mod commands</a:t>
            </a:r>
            <a:endParaRPr/>
          </a:p>
        </p:txBody>
      </p:sp>
      <p:pic>
        <p:nvPicPr>
          <p:cNvPr id="381" name="Google Shape;3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75" y="2278725"/>
            <a:ext cx="7229273" cy="238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6"/>
          <p:cNvPicPr preferRelativeResize="0"/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Persisting Data</a:t>
            </a:r>
            <a:endParaRPr/>
          </a:p>
        </p:txBody>
      </p:sp>
      <p:pic>
        <p:nvPicPr>
          <p:cNvPr id="388" name="Google Shape;388;p47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Integration</a:t>
            </a:r>
            <a:endParaRPr/>
          </a:p>
        </p:txBody>
      </p:sp>
      <p:sp>
        <p:nvSpPr>
          <p:cNvPr id="394" name="Google Shape;394;p48"/>
          <p:cNvSpPr txBox="1"/>
          <p:nvPr>
            <p:ph idx="1" type="subTitle"/>
          </p:nvPr>
        </p:nvSpPr>
        <p:spPr>
          <a:xfrm>
            <a:off x="944675" y="2347925"/>
            <a:ext cx="76881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database/sql package provides a generic interface around SQL (or SQL-like) databases.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sql package must be used in conjunction with a database driver.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 MySQL, PostgreSQL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48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7350" y="3242475"/>
            <a:ext cx="4785375" cy="203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Credentials</a:t>
            </a:r>
            <a:endParaRPr/>
          </a:p>
        </p:txBody>
      </p:sp>
      <p:sp>
        <p:nvSpPr>
          <p:cNvPr id="402" name="Google Shape;402;p49"/>
          <p:cNvSpPr txBox="1"/>
          <p:nvPr>
            <p:ph idx="1" type="subTitle"/>
          </p:nvPr>
        </p:nvSpPr>
        <p:spPr>
          <a:xfrm>
            <a:off x="1281975" y="2821375"/>
            <a:ext cx="2634900" cy="15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IP: </a:t>
            </a:r>
            <a:r>
              <a:rPr b="1" lang="en"/>
              <a:t>35.213.163.65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Port: </a:t>
            </a:r>
            <a:r>
              <a:rPr b="1" lang="en"/>
              <a:t>3306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: </a:t>
            </a:r>
            <a:r>
              <a:rPr b="1" lang="en"/>
              <a:t>devfest_go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Pass: </a:t>
            </a:r>
            <a:r>
              <a:rPr b="1" lang="en"/>
              <a:t>goturns10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</a:t>
            </a:r>
            <a:r>
              <a:rPr lang="en"/>
              <a:t>:  </a:t>
            </a:r>
            <a:r>
              <a:rPr b="1" lang="en"/>
              <a:t>phonebook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3</a:t>
            </a:r>
            <a:endParaRPr/>
          </a:p>
        </p:txBody>
      </p:sp>
      <p:sp>
        <p:nvSpPr>
          <p:cNvPr id="408" name="Google Shape;408;p5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Hours</a:t>
            </a:r>
            <a:endParaRPr/>
          </a:p>
        </p:txBody>
      </p:sp>
      <p:pic>
        <p:nvPicPr>
          <p:cNvPr id="409" name="Google Shape;409;p50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testing in Go</a:t>
            </a:r>
            <a:endParaRPr/>
          </a:p>
        </p:txBody>
      </p:sp>
      <p:pic>
        <p:nvPicPr>
          <p:cNvPr id="415" name="Google Shape;4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5629" y="2028401"/>
            <a:ext cx="2304149" cy="28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00" y="831300"/>
            <a:ext cx="1147597" cy="121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476650" y="2137325"/>
            <a:ext cx="19338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Garbage Collected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3700" y="550600"/>
            <a:ext cx="1253625" cy="13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2937951" y="1898750"/>
            <a:ext cx="10410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Modern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175" y="3108400"/>
            <a:ext cx="1284659" cy="1270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742900" y="4496975"/>
            <a:ext cx="6474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Fast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6462" y="4206712"/>
            <a:ext cx="2391746" cy="76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9600" y="1985475"/>
            <a:ext cx="1379875" cy="15203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4131450" y="3505800"/>
            <a:ext cx="13797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Strictly Typed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8755" y="934525"/>
            <a:ext cx="1687648" cy="12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76425" y="3184750"/>
            <a:ext cx="2391749" cy="130535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6404250" y="4490100"/>
            <a:ext cx="13797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Cross Platform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7008625" y="2311050"/>
            <a:ext cx="19338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Lightweight Syntax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62963" y="2411400"/>
            <a:ext cx="1379700" cy="13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2502897" y="3813400"/>
            <a:ext cx="12537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Concurrent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" name="Google Shape;125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99475" y="597025"/>
            <a:ext cx="1253700" cy="130395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5366650" y="1837350"/>
            <a:ext cx="14394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Interoperability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12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run unit tests?</a:t>
            </a:r>
            <a:endParaRPr/>
          </a:p>
        </p:txBody>
      </p:sp>
      <p:pic>
        <p:nvPicPr>
          <p:cNvPr id="421" name="Google Shape;421;p52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875" y="2474899"/>
            <a:ext cx="6430751" cy="19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Coverage</a:t>
            </a:r>
            <a:endParaRPr/>
          </a:p>
        </p:txBody>
      </p:sp>
      <p:pic>
        <p:nvPicPr>
          <p:cNvPr id="428" name="Google Shape;42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800" y="2571750"/>
            <a:ext cx="6546553" cy="185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3"/>
          <p:cNvPicPr preferRelativeResize="0"/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Coverage tools</a:t>
            </a:r>
            <a:endParaRPr/>
          </a:p>
        </p:txBody>
      </p:sp>
      <p:pic>
        <p:nvPicPr>
          <p:cNvPr id="435" name="Google Shape;4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500" y="2012750"/>
            <a:ext cx="6325399" cy="31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4"/>
          <p:cNvPicPr preferRelativeResize="0"/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Benchmarking in GO</a:t>
            </a:r>
            <a:endParaRPr/>
          </a:p>
        </p:txBody>
      </p:sp>
      <p:pic>
        <p:nvPicPr>
          <p:cNvPr id="442" name="Google Shape;44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775" y="2120675"/>
            <a:ext cx="3254125" cy="28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run benchmarks?</a:t>
            </a:r>
            <a:endParaRPr/>
          </a:p>
        </p:txBody>
      </p:sp>
      <p:pic>
        <p:nvPicPr>
          <p:cNvPr id="448" name="Google Shape;448;p56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1700" y="2435196"/>
            <a:ext cx="5688698" cy="201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Standardization</a:t>
            </a:r>
            <a:endParaRPr/>
          </a:p>
        </p:txBody>
      </p:sp>
      <p:sp>
        <p:nvSpPr>
          <p:cNvPr id="455" name="Google Shape;455;p5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github.com/pickme-go/log</a:t>
            </a:r>
            <a:endParaRPr/>
          </a:p>
        </p:txBody>
      </p:sp>
      <p:pic>
        <p:nvPicPr>
          <p:cNvPr id="456" name="Google Shape;4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2425" y="2611200"/>
            <a:ext cx="2090399" cy="212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450" y="3293900"/>
            <a:ext cx="221178" cy="221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Monitoring</a:t>
            </a:r>
            <a:endParaRPr/>
          </a:p>
        </p:txBody>
      </p:sp>
      <p:sp>
        <p:nvSpPr>
          <p:cNvPr id="463" name="Google Shape;463;p58"/>
          <p:cNvSpPr txBox="1"/>
          <p:nvPr>
            <p:ph idx="1" type="subTitle"/>
          </p:nvPr>
        </p:nvSpPr>
        <p:spPr>
          <a:xfrm>
            <a:off x="729625" y="3172900"/>
            <a:ext cx="7688100" cy="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Prometheus/ Grafana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Instrumenting the application</a:t>
            </a:r>
            <a:endParaRPr/>
          </a:p>
        </p:txBody>
      </p:sp>
      <p:pic>
        <p:nvPicPr>
          <p:cNvPr id="464" name="Google Shape;46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072" y="2721375"/>
            <a:ext cx="1394901" cy="138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525" y="2682088"/>
            <a:ext cx="1344900" cy="14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Prometheus</a:t>
            </a:r>
            <a:endParaRPr/>
          </a:p>
        </p:txBody>
      </p:sp>
      <p:sp>
        <p:nvSpPr>
          <p:cNvPr id="471" name="Google Shape;471;p59"/>
          <p:cNvSpPr txBox="1"/>
          <p:nvPr/>
        </p:nvSpPr>
        <p:spPr>
          <a:xfrm>
            <a:off x="729450" y="2445775"/>
            <a:ext cx="3000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Install prometheus in Ubuntu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2" name="Google Shape;4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900" y="1322450"/>
            <a:ext cx="1172526" cy="1162749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9"/>
          <p:cNvSpPr txBox="1"/>
          <p:nvPr/>
        </p:nvSpPr>
        <p:spPr>
          <a:xfrm>
            <a:off x="729450" y="2916475"/>
            <a:ext cx="6741300" cy="2171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21314"/>
                </a:solidFill>
              </a:rPr>
              <a:t>wget https://github.com/prometheus/prometheus/releases/download/v2.14.0/prometheus-2.14.0.linux-amd64.tar.gz</a:t>
            </a:r>
            <a:endParaRPr sz="900">
              <a:solidFill>
                <a:srgbClr val="121314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21314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21314"/>
                </a:solidFill>
              </a:rPr>
              <a:t>tar xvfz prometheus-2.14.0.linux-amd64.tar.gz</a:t>
            </a:r>
            <a:endParaRPr sz="900">
              <a:solidFill>
                <a:srgbClr val="121314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21314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21314"/>
                </a:solidFill>
              </a:rPr>
              <a:t>cd prometheus-2.14.0.linux-amd64</a:t>
            </a:r>
            <a:endParaRPr sz="900">
              <a:solidFill>
                <a:srgbClr val="121314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21314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21314"/>
                </a:solidFill>
              </a:rPr>
              <a:t>vim prometheus.yml</a:t>
            </a:r>
            <a:endParaRPr sz="900">
              <a:solidFill>
                <a:srgbClr val="121314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21314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21314"/>
                </a:solidFill>
              </a:rPr>
              <a:t>#####---- insert your job details ----#####</a:t>
            </a:r>
            <a:endParaRPr sz="900">
              <a:solidFill>
                <a:srgbClr val="121314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21314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21314"/>
                </a:solidFill>
              </a:rPr>
              <a:t>- job_name: 'dev-fest-crud'</a:t>
            </a:r>
            <a:endParaRPr sz="900">
              <a:solidFill>
                <a:srgbClr val="121314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21314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21314"/>
                </a:solidFill>
              </a:rPr>
              <a:t>   static_configs:</a:t>
            </a:r>
            <a:endParaRPr sz="900">
              <a:solidFill>
                <a:srgbClr val="121314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21314"/>
                </a:solidFill>
              </a:rPr>
              <a:t>           - targets: ['localhost:8001']</a:t>
            </a:r>
            <a:endParaRPr sz="900">
              <a:solidFill>
                <a:srgbClr val="121314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21314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21314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21314"/>
                </a:solidFill>
              </a:rPr>
              <a:t>#####---------------------------------#####</a:t>
            </a:r>
            <a:endParaRPr sz="900">
              <a:solidFill>
                <a:srgbClr val="121314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21314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21314"/>
                </a:solidFill>
              </a:rPr>
              <a:t>sudo ./prometheus</a:t>
            </a:r>
            <a:endParaRPr sz="900">
              <a:solidFill>
                <a:srgbClr val="12131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4" name="Google Shape;47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3775" y="3234625"/>
            <a:ext cx="3526824" cy="174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Grafana</a:t>
            </a:r>
            <a:endParaRPr/>
          </a:p>
        </p:txBody>
      </p:sp>
      <p:sp>
        <p:nvSpPr>
          <p:cNvPr id="480" name="Google Shape;480;p60"/>
          <p:cNvSpPr txBox="1"/>
          <p:nvPr/>
        </p:nvSpPr>
        <p:spPr>
          <a:xfrm>
            <a:off x="837500" y="3253600"/>
            <a:ext cx="5617800" cy="10152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</a:rPr>
              <a:t>wget https://dl.grafana.com/oss/release/grafana-6.4.4.linux-amd64.tar.gz</a:t>
            </a:r>
            <a:endParaRPr sz="1000">
              <a:solidFill>
                <a:srgbClr val="12131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2131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</a:rPr>
              <a:t>tar -zxvf grafana-6.4.4.linux-amd64.tar.gz</a:t>
            </a:r>
            <a:endParaRPr sz="1000">
              <a:solidFill>
                <a:srgbClr val="12131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2131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314"/>
                </a:solidFill>
              </a:rPr>
              <a:t>bin/grafana-server</a:t>
            </a:r>
            <a:endParaRPr sz="1000">
              <a:solidFill>
                <a:srgbClr val="12131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60"/>
          <p:cNvSpPr txBox="1"/>
          <p:nvPr/>
        </p:nvSpPr>
        <p:spPr>
          <a:xfrm>
            <a:off x="837500" y="2571750"/>
            <a:ext cx="4269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Install grafana in Ubuntu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2" name="Google Shape;48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325" y="3253600"/>
            <a:ext cx="3514749" cy="161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150" y="1322450"/>
            <a:ext cx="933976" cy="10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r>
              <a:rPr lang="en"/>
              <a:t> Profiling</a:t>
            </a:r>
            <a:endParaRPr/>
          </a:p>
        </p:txBody>
      </p:sp>
      <p:sp>
        <p:nvSpPr>
          <p:cNvPr id="489" name="Google Shape;489;p61"/>
          <p:cNvSpPr txBox="1"/>
          <p:nvPr>
            <p:ph idx="1" type="subTitle"/>
          </p:nvPr>
        </p:nvSpPr>
        <p:spPr>
          <a:xfrm>
            <a:off x="759277" y="23011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Use of go </a:t>
            </a:r>
            <a:r>
              <a:rPr lang="en"/>
              <a:t>pprof</a:t>
            </a:r>
            <a:r>
              <a:rPr lang="en"/>
              <a:t> package</a:t>
            </a:r>
            <a:endParaRPr/>
          </a:p>
        </p:txBody>
      </p:sp>
      <p:pic>
        <p:nvPicPr>
          <p:cNvPr id="490" name="Google Shape;49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0702" y="2211450"/>
            <a:ext cx="2464100" cy="24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909800"/>
            <a:ext cx="50514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50" y="3991500"/>
            <a:ext cx="5057775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75" y="750550"/>
            <a:ext cx="1409853" cy="140052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/>
        </p:nvSpPr>
        <p:spPr>
          <a:xfrm>
            <a:off x="779900" y="2151075"/>
            <a:ext cx="10938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Matured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600" y="737450"/>
            <a:ext cx="1717551" cy="13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/>
        </p:nvSpPr>
        <p:spPr>
          <a:xfrm>
            <a:off x="2331150" y="1965900"/>
            <a:ext cx="18858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Distributed Systems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7725" y="950000"/>
            <a:ext cx="2023200" cy="112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4859025" y="2178450"/>
            <a:ext cx="1410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Multicore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4750" y="2862037"/>
            <a:ext cx="1093800" cy="1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68550" y="2862037"/>
            <a:ext cx="1093800" cy="1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58650" y="3041000"/>
            <a:ext cx="1196250" cy="11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94150" y="3035637"/>
            <a:ext cx="924075" cy="120697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 txBox="1"/>
          <p:nvPr/>
        </p:nvSpPr>
        <p:spPr>
          <a:xfrm>
            <a:off x="1355900" y="4156963"/>
            <a:ext cx="1845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Complexity, Weight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4754088" y="4401475"/>
            <a:ext cx="18858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 Static Checking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4" name="Google Shape;144;p17"/>
          <p:cNvGrpSpPr/>
          <p:nvPr/>
        </p:nvGrpSpPr>
        <p:grpSpPr>
          <a:xfrm>
            <a:off x="7124162" y="568415"/>
            <a:ext cx="1459951" cy="1460007"/>
            <a:chOff x="6666825" y="2699501"/>
            <a:chExt cx="1720626" cy="1683976"/>
          </a:xfrm>
        </p:grpSpPr>
        <p:sp>
          <p:nvSpPr>
            <p:cNvPr id="145" name="Google Shape;145;p17"/>
            <p:cNvSpPr/>
            <p:nvPr/>
          </p:nvSpPr>
          <p:spPr>
            <a:xfrm>
              <a:off x="6666825" y="2824050"/>
              <a:ext cx="1540500" cy="1434900"/>
            </a:xfrm>
            <a:prstGeom prst="ellipse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6" name="Google Shape;146;p1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03475" y="2699501"/>
              <a:ext cx="1683976" cy="16839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7" name="Google Shape;147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95274" y="2976150"/>
            <a:ext cx="1460000" cy="14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/>
        </p:nvSpPr>
        <p:spPr>
          <a:xfrm>
            <a:off x="7149152" y="1998800"/>
            <a:ext cx="16071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Fast Compilation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17"/>
          <p:cNvPicPr preferRelativeResize="0"/>
          <p:nvPr/>
        </p:nvPicPr>
        <p:blipFill>
          <a:blip r:embed="rId12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Concurrency</a:t>
            </a:r>
            <a:endParaRPr/>
          </a:p>
        </p:txBody>
      </p:sp>
      <p:sp>
        <p:nvSpPr>
          <p:cNvPr id="498" name="Google Shape;498;p62"/>
          <p:cNvSpPr txBox="1"/>
          <p:nvPr>
            <p:ph idx="1" type="subTitle"/>
          </p:nvPr>
        </p:nvSpPr>
        <p:spPr>
          <a:xfrm>
            <a:off x="729625" y="3172900"/>
            <a:ext cx="76881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Goroutines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channels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Sync package</a:t>
            </a:r>
            <a:endParaRPr/>
          </a:p>
        </p:txBody>
      </p:sp>
      <p:pic>
        <p:nvPicPr>
          <p:cNvPr id="499" name="Google Shape;499;p62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3"/>
          <p:cNvSpPr txBox="1"/>
          <p:nvPr>
            <p:ph type="ctrTitle"/>
          </p:nvPr>
        </p:nvSpPr>
        <p:spPr>
          <a:xfrm>
            <a:off x="405775" y="1322450"/>
            <a:ext cx="45840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Concurrency &amp; parallelism</a:t>
            </a:r>
            <a:endParaRPr sz="2400"/>
          </a:p>
        </p:txBody>
      </p:sp>
      <p:sp>
        <p:nvSpPr>
          <p:cNvPr id="505" name="Google Shape;505;p63"/>
          <p:cNvSpPr txBox="1"/>
          <p:nvPr/>
        </p:nvSpPr>
        <p:spPr>
          <a:xfrm>
            <a:off x="393700" y="1703975"/>
            <a:ext cx="4116300" cy="22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Concurrency is not parallelism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“Concurrency is about dealing with lots of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things at once. Parallelism is about doing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lots of things at once.” — Rob Pike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6" name="Google Shape;50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450" y="3674775"/>
            <a:ext cx="4422028" cy="11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7450" y="3674775"/>
            <a:ext cx="4422028" cy="11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7450" y="3674775"/>
            <a:ext cx="4422026" cy="11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7450" y="3674775"/>
            <a:ext cx="4422024" cy="11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7450" y="2313050"/>
            <a:ext cx="4422024" cy="11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7450" y="951325"/>
            <a:ext cx="4422024" cy="11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175" y="3219000"/>
            <a:ext cx="3688125" cy="13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64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4"/>
          <p:cNvSpPr txBox="1"/>
          <p:nvPr>
            <p:ph type="ctrTitle"/>
          </p:nvPr>
        </p:nvSpPr>
        <p:spPr>
          <a:xfrm>
            <a:off x="685325" y="1307725"/>
            <a:ext cx="45840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Concurrency applied</a:t>
            </a:r>
            <a:endParaRPr sz="2400"/>
          </a:p>
        </p:txBody>
      </p:sp>
      <p:sp>
        <p:nvSpPr>
          <p:cNvPr id="519" name="Google Shape;519;p64"/>
          <p:cNvSpPr txBox="1"/>
          <p:nvPr/>
        </p:nvSpPr>
        <p:spPr>
          <a:xfrm>
            <a:off x="514950" y="1967825"/>
            <a:ext cx="70179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Design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our program as a collection of independent processes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0" name="Google Shape;520;p64"/>
          <p:cNvSpPr txBox="1"/>
          <p:nvPr/>
        </p:nvSpPr>
        <p:spPr>
          <a:xfrm>
            <a:off x="514950" y="2657250"/>
            <a:ext cx="70179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Design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these processes eventually run in parallel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64"/>
          <p:cNvSpPr txBox="1"/>
          <p:nvPr/>
        </p:nvSpPr>
        <p:spPr>
          <a:xfrm>
            <a:off x="510250" y="3369275"/>
            <a:ext cx="70179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Design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our code so that the outcome is always the same.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5"/>
          <p:cNvSpPr txBox="1"/>
          <p:nvPr/>
        </p:nvSpPr>
        <p:spPr>
          <a:xfrm>
            <a:off x="757700" y="1883200"/>
            <a:ext cx="7429800" cy="29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Goroutines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Channels provide a way for goroutines to communicate with one another and synchronize their execution.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Channels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 Go, concurrency is achieved by using Goroutines. Goroutines are functions or methods which can run concurrently with others methods and functions.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Select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Like switch case. Select can listen to multiple channels and execute first one triggered.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Sync package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Handle waiting for goroutines and mutex locking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65"/>
          <p:cNvSpPr txBox="1"/>
          <p:nvPr>
            <p:ph type="ctrTitle"/>
          </p:nvPr>
        </p:nvSpPr>
        <p:spPr>
          <a:xfrm>
            <a:off x="700000" y="1329825"/>
            <a:ext cx="45840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Go’s Concurrency Tool Set</a:t>
            </a:r>
            <a:endParaRPr sz="2400"/>
          </a:p>
        </p:txBody>
      </p:sp>
      <p:pic>
        <p:nvPicPr>
          <p:cNvPr id="528" name="Google Shape;528;p65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6"/>
          <p:cNvSpPr txBox="1"/>
          <p:nvPr>
            <p:ph type="ctrTitle"/>
          </p:nvPr>
        </p:nvSpPr>
        <p:spPr>
          <a:xfrm>
            <a:off x="729450" y="1322450"/>
            <a:ext cx="67815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Goroutines vs Threads</a:t>
            </a:r>
            <a:endParaRPr sz="2400"/>
          </a:p>
        </p:txBody>
      </p:sp>
      <p:pic>
        <p:nvPicPr>
          <p:cNvPr id="534" name="Google Shape;53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61" y="1874680"/>
            <a:ext cx="1371031" cy="92452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6"/>
          <p:cNvSpPr txBox="1"/>
          <p:nvPr/>
        </p:nvSpPr>
        <p:spPr>
          <a:xfrm>
            <a:off x="729450" y="2827923"/>
            <a:ext cx="2004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Growable segmented stacks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6" name="Google Shape;53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4527" y="1845175"/>
            <a:ext cx="1249964" cy="1039663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6"/>
          <p:cNvSpPr txBox="1"/>
          <p:nvPr/>
        </p:nvSpPr>
        <p:spPr>
          <a:xfrm>
            <a:off x="2966318" y="2827923"/>
            <a:ext cx="2004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Faster startup time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8" name="Google Shape;53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8697" y="1566200"/>
            <a:ext cx="1423575" cy="142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66"/>
          <p:cNvSpPr txBox="1"/>
          <p:nvPr/>
        </p:nvSpPr>
        <p:spPr>
          <a:xfrm>
            <a:off x="4101175" y="2799200"/>
            <a:ext cx="2629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Built in primitives for safe communication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0" name="Google Shape;540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6475" y="1685225"/>
            <a:ext cx="1478865" cy="10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6"/>
          <p:cNvSpPr txBox="1"/>
          <p:nvPr/>
        </p:nvSpPr>
        <p:spPr>
          <a:xfrm>
            <a:off x="6092125" y="2827925"/>
            <a:ext cx="2629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Avoid resorting to mutexes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2" name="Google Shape;54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450" y="3391899"/>
            <a:ext cx="1811750" cy="12078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6"/>
          <p:cNvSpPr txBox="1"/>
          <p:nvPr/>
        </p:nvSpPr>
        <p:spPr>
          <a:xfrm>
            <a:off x="791450" y="4525176"/>
            <a:ext cx="2048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No 1:1 mapping with os threads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4" name="Google Shape;544;p66"/>
          <p:cNvSpPr txBox="1"/>
          <p:nvPr/>
        </p:nvSpPr>
        <p:spPr>
          <a:xfrm>
            <a:off x="3956075" y="38027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5" name="Google Shape;545;p66"/>
          <p:cNvSpPr txBox="1"/>
          <p:nvPr/>
        </p:nvSpPr>
        <p:spPr>
          <a:xfrm>
            <a:off x="4574025" y="38689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6" name="Google Shape;54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69928" y="3286428"/>
            <a:ext cx="1175365" cy="10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6"/>
          <p:cNvSpPr txBox="1"/>
          <p:nvPr/>
        </p:nvSpPr>
        <p:spPr>
          <a:xfrm>
            <a:off x="2782975" y="4488401"/>
            <a:ext cx="2048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Higher concurrency with lesser complexity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Goroutines</a:t>
            </a:r>
            <a:endParaRPr sz="2400"/>
          </a:p>
        </p:txBody>
      </p:sp>
      <p:pic>
        <p:nvPicPr>
          <p:cNvPr id="553" name="Google Shape;55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6325" y="2117050"/>
            <a:ext cx="3516975" cy="190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123" y="2117050"/>
            <a:ext cx="3418248" cy="1851551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7"/>
          <p:cNvSpPr txBox="1"/>
          <p:nvPr/>
        </p:nvSpPr>
        <p:spPr>
          <a:xfrm>
            <a:off x="259225" y="3623725"/>
            <a:ext cx="28446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 	</a:t>
            </a: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https://play.golang.org/p/wjtm0aGdLos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6" name="Google Shape;556;p67"/>
          <p:cNvSpPr txBox="1"/>
          <p:nvPr/>
        </p:nvSpPr>
        <p:spPr>
          <a:xfrm>
            <a:off x="3278725" y="3591625"/>
            <a:ext cx="28446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 	</a:t>
            </a: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https://play.golang.org/p/fSviqBvgpbW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7" name="Google Shape;55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8224" y="2117038"/>
            <a:ext cx="2712101" cy="1787524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7"/>
          <p:cNvSpPr txBox="1"/>
          <p:nvPr/>
        </p:nvSpPr>
        <p:spPr>
          <a:xfrm>
            <a:off x="6298225" y="3790900"/>
            <a:ext cx="28446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https://play.golang.org/p/A2rjrYajDYP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9" name="Google Shape;559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25875" y="554400"/>
            <a:ext cx="1593700" cy="15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8"/>
          <p:cNvSpPr txBox="1"/>
          <p:nvPr/>
        </p:nvSpPr>
        <p:spPr>
          <a:xfrm>
            <a:off x="721175" y="1312525"/>
            <a:ext cx="30000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Go Channels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65" name="Google Shape;56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925" y="1894950"/>
            <a:ext cx="3232651" cy="2708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8"/>
          <p:cNvSpPr txBox="1"/>
          <p:nvPr/>
        </p:nvSpPr>
        <p:spPr>
          <a:xfrm>
            <a:off x="4288775" y="1897950"/>
            <a:ext cx="3950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Unbuffered channels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7" name="Google Shape;567;p68"/>
          <p:cNvSpPr txBox="1"/>
          <p:nvPr/>
        </p:nvSpPr>
        <p:spPr>
          <a:xfrm>
            <a:off x="4413825" y="2376125"/>
            <a:ext cx="25602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 sender case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 receiver case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8" name="Google Shape;56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325" y="4024900"/>
            <a:ext cx="2188525" cy="9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3500" y="2759725"/>
            <a:ext cx="2963576" cy="8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25" y="1931750"/>
            <a:ext cx="3444601" cy="26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9"/>
          <p:cNvSpPr txBox="1"/>
          <p:nvPr/>
        </p:nvSpPr>
        <p:spPr>
          <a:xfrm>
            <a:off x="721175" y="1312525"/>
            <a:ext cx="30000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Go Channels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6" name="Google Shape;576;p69"/>
          <p:cNvSpPr txBox="1"/>
          <p:nvPr/>
        </p:nvSpPr>
        <p:spPr>
          <a:xfrm>
            <a:off x="4288775" y="1897950"/>
            <a:ext cx="3950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Buffered channels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7" name="Google Shape;577;p69"/>
          <p:cNvSpPr txBox="1"/>
          <p:nvPr/>
        </p:nvSpPr>
        <p:spPr>
          <a:xfrm>
            <a:off x="4413825" y="2376125"/>
            <a:ext cx="25602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 sender case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 receiver case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8" name="Google Shape;57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325" y="4024900"/>
            <a:ext cx="2188525" cy="9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3500" y="2759725"/>
            <a:ext cx="2963576" cy="8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0"/>
          <p:cNvSpPr txBox="1"/>
          <p:nvPr/>
        </p:nvSpPr>
        <p:spPr>
          <a:xfrm>
            <a:off x="721175" y="1312525"/>
            <a:ext cx="30000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Go Channels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85" name="Google Shape;58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25" y="1862125"/>
            <a:ext cx="3000000" cy="1598547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0"/>
          <p:cNvSpPr txBox="1"/>
          <p:nvPr/>
        </p:nvSpPr>
        <p:spPr>
          <a:xfrm>
            <a:off x="1874950" y="2974025"/>
            <a:ext cx="35343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7" name="Google Shape;587;p70"/>
          <p:cNvSpPr txBox="1"/>
          <p:nvPr/>
        </p:nvSpPr>
        <p:spPr>
          <a:xfrm>
            <a:off x="4008500" y="1301950"/>
            <a:ext cx="4655100" cy="27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How they work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https://play.golang.org/p/_N1bd-hXQsD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Reading in a Loop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https://play.golang.org/p/xHqSwfpu5RL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Unbuffered VS Buffered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https://play.golang.org/p/xHqSwfpu5RL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https://play.golang.org/p/bCRQ4QagrAr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Closing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https://play.golang.org/p/5cfIdSxOxbg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https://play.golang.org/p/FgSEQw7gJ80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70"/>
          <p:cNvSpPr txBox="1"/>
          <p:nvPr/>
        </p:nvSpPr>
        <p:spPr>
          <a:xfrm>
            <a:off x="724275" y="3951025"/>
            <a:ext cx="76578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hlink"/>
                </a:solidFill>
                <a:uFill>
                  <a:noFill/>
                </a:uFill>
                <a:latin typeface="Pacifico"/>
                <a:ea typeface="Pacifico"/>
                <a:cs typeface="Pacifico"/>
                <a:sym typeface="Pacifico"/>
                <a:hlinkClick r:id="rId10"/>
              </a:rPr>
              <a:t>Don't communicate by sharing memory, share memory by communicating</a:t>
            </a:r>
            <a:r>
              <a:rPr lang="en" sz="1800">
                <a:solidFill>
                  <a:schemeClr val="hlink"/>
                </a:solidFill>
                <a:latin typeface="Pacifico"/>
                <a:ea typeface="Pacifico"/>
                <a:cs typeface="Pacifico"/>
                <a:sym typeface="Pacifico"/>
              </a:rPr>
              <a:t>!</a:t>
            </a:r>
            <a:endParaRPr sz="1800">
              <a:solidFill>
                <a:schemeClr val="hlink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1"/>
          <p:cNvSpPr txBox="1"/>
          <p:nvPr/>
        </p:nvSpPr>
        <p:spPr>
          <a:xfrm>
            <a:off x="721175" y="1312525"/>
            <a:ext cx="68412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Wait groups 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4" name="Google Shape;594;p71"/>
          <p:cNvSpPr txBox="1"/>
          <p:nvPr/>
        </p:nvSpPr>
        <p:spPr>
          <a:xfrm>
            <a:off x="1250588" y="3043500"/>
            <a:ext cx="3862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https://play.golang.org/p/pluDSf4uYZJ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5" name="Google Shape;59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913" y="1911550"/>
            <a:ext cx="4059476" cy="10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1"/>
          <p:cNvSpPr txBox="1"/>
          <p:nvPr/>
        </p:nvSpPr>
        <p:spPr>
          <a:xfrm>
            <a:off x="5053850" y="1934725"/>
            <a:ext cx="3693000" cy="22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WaitGroup waits for a collection of goroutines to finish.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main goroutine calls Add to set the number of goroutines to wait for.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Each of the goroutines runs and calls Done when finished.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At the same time, Wait can be used to block until all goroutines have finished.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213" y="0"/>
            <a:ext cx="69255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2"/>
          <p:cNvSpPr txBox="1"/>
          <p:nvPr/>
        </p:nvSpPr>
        <p:spPr>
          <a:xfrm>
            <a:off x="721175" y="1312525"/>
            <a:ext cx="68412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Mutexes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02" name="Google Shape;60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9675" y="1935675"/>
            <a:ext cx="3221550" cy="22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72"/>
          <p:cNvSpPr txBox="1"/>
          <p:nvPr/>
        </p:nvSpPr>
        <p:spPr>
          <a:xfrm>
            <a:off x="1178375" y="4160050"/>
            <a:ext cx="7194600" cy="1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hlink"/>
                </a:solidFill>
                <a:uFill>
                  <a:noFill/>
                </a:uFill>
                <a:latin typeface="Pacifico"/>
                <a:ea typeface="Pacifico"/>
                <a:cs typeface="Pacifico"/>
                <a:sym typeface="Pacifico"/>
                <a:hlinkClick r:id="rId4"/>
              </a:rPr>
              <a:t>Channels orchestrate, mutexes serialize</a:t>
            </a:r>
            <a:r>
              <a:rPr lang="en" sz="3000">
                <a:solidFill>
                  <a:schemeClr val="hlink"/>
                </a:solidFill>
                <a:latin typeface="Pacifico"/>
                <a:ea typeface="Pacifico"/>
                <a:cs typeface="Pacifico"/>
                <a:sym typeface="Pacifico"/>
              </a:rPr>
              <a:t>!</a:t>
            </a:r>
            <a:endParaRPr sz="3000">
              <a:solidFill>
                <a:schemeClr val="hlink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604" name="Google Shape;604;p72"/>
          <p:cNvSpPr txBox="1"/>
          <p:nvPr/>
        </p:nvSpPr>
        <p:spPr>
          <a:xfrm>
            <a:off x="2846925" y="1519100"/>
            <a:ext cx="5252400" cy="20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channels are great for communication among goroutines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But what if we don't need communication?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if we just want to make sure only one goroutine can access a variable at a time to avoid conflicts?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https://play.golang.org/p/7C0RPPG8eTP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3"/>
          <p:cNvSpPr txBox="1"/>
          <p:nvPr/>
        </p:nvSpPr>
        <p:spPr>
          <a:xfrm>
            <a:off x="721175" y="1312525"/>
            <a:ext cx="68412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Context</a:t>
            </a:r>
            <a:endParaRPr b="1" sz="2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0" name="Google Shape;610;p73"/>
          <p:cNvSpPr txBox="1"/>
          <p:nvPr/>
        </p:nvSpPr>
        <p:spPr>
          <a:xfrm>
            <a:off x="676800" y="1820700"/>
            <a:ext cx="69444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Carries deadlines, cancelation signals, and other request-scoped values across API boundaries and between processes.</a:t>
            </a:r>
            <a:endParaRPr sz="1800"/>
          </a:p>
        </p:txBody>
      </p:sp>
      <p:pic>
        <p:nvPicPr>
          <p:cNvPr id="611" name="Google Shape;61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00" y="2677725"/>
            <a:ext cx="3082551" cy="1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73"/>
          <p:cNvSpPr txBox="1"/>
          <p:nvPr/>
        </p:nvSpPr>
        <p:spPr>
          <a:xfrm>
            <a:off x="3898900" y="2677725"/>
            <a:ext cx="45684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/>
              <a:t>Cancellation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https://play.golang.org/p/QJtUFvv-l9M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Value passing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https://play.golang.org/p/lo0U6LaGCS7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time</a:t>
            </a:r>
            <a:endParaRPr/>
          </a:p>
        </p:txBody>
      </p:sp>
      <p:pic>
        <p:nvPicPr>
          <p:cNvPr id="618" name="Google Shape;61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800" y="1603750"/>
            <a:ext cx="2911948" cy="3148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463" y="-46685"/>
            <a:ext cx="7449074" cy="559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Who?</a:t>
            </a:r>
            <a:endParaRPr/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450" y="2115325"/>
            <a:ext cx="2497800" cy="166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/>
        </p:nvSpPr>
        <p:spPr>
          <a:xfrm>
            <a:off x="3506850" y="3780025"/>
            <a:ext cx="21303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Rob Pike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Lato"/>
                <a:ea typeface="Lato"/>
                <a:cs typeface="Lato"/>
                <a:sym typeface="Lato"/>
              </a:rPr>
              <a:t>Unix, plan9,UTF-8</a:t>
            </a:r>
            <a:endParaRPr i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693175" y="3780025"/>
            <a:ext cx="21303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Robert Griesemer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Lato"/>
                <a:ea typeface="Lato"/>
                <a:cs typeface="Lato"/>
                <a:sym typeface="Lato"/>
              </a:rPr>
              <a:t>V8 javascript engine, Java Hotspot VM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300" y="2137975"/>
            <a:ext cx="1238400" cy="1619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64" name="Google Shape;164;p19"/>
          <p:cNvSpPr txBox="1"/>
          <p:nvPr/>
        </p:nvSpPr>
        <p:spPr>
          <a:xfrm>
            <a:off x="6320525" y="3780025"/>
            <a:ext cx="22782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Ken Thompson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Lato"/>
                <a:ea typeface="Lato"/>
                <a:cs typeface="Lato"/>
                <a:sym typeface="Lato"/>
              </a:rPr>
              <a:t>Unix, plan9, B language, UTF-8</a:t>
            </a:r>
            <a:endParaRPr i="1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5322" y="2115325"/>
            <a:ext cx="1722000" cy="166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ctrTitle"/>
          </p:nvPr>
        </p:nvSpPr>
        <p:spPr>
          <a:xfrm>
            <a:off x="1455900" y="1196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Journey</a:t>
            </a:r>
            <a:r>
              <a:rPr lang="en"/>
              <a:t> from Zero to Hero</a:t>
            </a:r>
            <a:endParaRPr/>
          </a:p>
        </p:txBody>
      </p:sp>
      <p:grpSp>
        <p:nvGrpSpPr>
          <p:cNvPr id="172" name="Google Shape;172;p20"/>
          <p:cNvGrpSpPr/>
          <p:nvPr/>
        </p:nvGrpSpPr>
        <p:grpSpPr>
          <a:xfrm>
            <a:off x="2151398" y="3139985"/>
            <a:ext cx="2046689" cy="797925"/>
            <a:chOff x="76211" y="2259110"/>
            <a:chExt cx="2046689" cy="797925"/>
          </a:xfrm>
        </p:grpSpPr>
        <p:sp>
          <p:nvSpPr>
            <p:cNvPr id="173" name="Google Shape;173;p20"/>
            <p:cNvSpPr/>
            <p:nvPr/>
          </p:nvSpPr>
          <p:spPr>
            <a:xfrm>
              <a:off x="738400" y="2360325"/>
              <a:ext cx="1384500" cy="5955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2857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Basics of GO</a:t>
              </a:r>
              <a:endParaRPr/>
            </a:p>
          </p:txBody>
        </p:sp>
        <p:pic>
          <p:nvPicPr>
            <p:cNvPr id="174" name="Google Shape;17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11" y="2259110"/>
              <a:ext cx="1257488" cy="797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5" name="Google Shape;175;p20"/>
          <p:cNvGrpSpPr/>
          <p:nvPr/>
        </p:nvGrpSpPr>
        <p:grpSpPr>
          <a:xfrm>
            <a:off x="6975400" y="2052961"/>
            <a:ext cx="1650925" cy="720676"/>
            <a:chOff x="4999000" y="2182899"/>
            <a:chExt cx="1650925" cy="720676"/>
          </a:xfrm>
        </p:grpSpPr>
        <p:sp>
          <p:nvSpPr>
            <p:cNvPr id="176" name="Google Shape;176;p20"/>
            <p:cNvSpPr/>
            <p:nvPr/>
          </p:nvSpPr>
          <p:spPr>
            <a:xfrm>
              <a:off x="5265425" y="2308075"/>
              <a:ext cx="1384500" cy="5955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REST APIs</a:t>
              </a:r>
              <a:endParaRPr/>
            </a:p>
          </p:txBody>
        </p:sp>
        <p:pic>
          <p:nvPicPr>
            <p:cNvPr id="177" name="Google Shape;17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99000" y="2182899"/>
              <a:ext cx="614573" cy="720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" name="Google Shape;178;p20"/>
          <p:cNvGrpSpPr/>
          <p:nvPr/>
        </p:nvGrpSpPr>
        <p:grpSpPr>
          <a:xfrm>
            <a:off x="3214743" y="1924701"/>
            <a:ext cx="2145971" cy="977198"/>
            <a:chOff x="2390875" y="2189214"/>
            <a:chExt cx="2252042" cy="1047036"/>
          </a:xfrm>
        </p:grpSpPr>
        <p:sp>
          <p:nvSpPr>
            <p:cNvPr id="179" name="Google Shape;179;p20"/>
            <p:cNvSpPr/>
            <p:nvPr/>
          </p:nvSpPr>
          <p:spPr>
            <a:xfrm>
              <a:off x="2987517" y="2377050"/>
              <a:ext cx="1655400" cy="8592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Application   standardization</a:t>
              </a:r>
              <a:endParaRPr/>
            </a:p>
          </p:txBody>
        </p:sp>
        <p:pic>
          <p:nvPicPr>
            <p:cNvPr id="180" name="Google Shape;180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90875" y="2189214"/>
              <a:ext cx="977750" cy="10470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" name="Google Shape;181;p20"/>
          <p:cNvGrpSpPr/>
          <p:nvPr/>
        </p:nvGrpSpPr>
        <p:grpSpPr>
          <a:xfrm>
            <a:off x="177850" y="3936375"/>
            <a:ext cx="2038177" cy="1096175"/>
            <a:chOff x="148225" y="3596650"/>
            <a:chExt cx="2038177" cy="1096175"/>
          </a:xfrm>
        </p:grpSpPr>
        <p:sp>
          <p:nvSpPr>
            <p:cNvPr id="182" name="Google Shape;182;p20"/>
            <p:cNvSpPr/>
            <p:nvPr/>
          </p:nvSpPr>
          <p:spPr>
            <a:xfrm>
              <a:off x="611864" y="3742220"/>
              <a:ext cx="1574538" cy="918933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Monitoring with Prometheus and Grafana</a:t>
              </a:r>
              <a:endParaRPr/>
            </a:p>
          </p:txBody>
        </p:sp>
        <p:pic>
          <p:nvPicPr>
            <p:cNvPr id="183" name="Google Shape;183;p20"/>
            <p:cNvPicPr preferRelativeResize="0"/>
            <p:nvPr/>
          </p:nvPicPr>
          <p:blipFill rotWithShape="1">
            <a:blip r:embed="rId6">
              <a:alphaModFix/>
            </a:blip>
            <a:srcRect b="0" l="-7770" r="0" t="-6963"/>
            <a:stretch/>
          </p:blipFill>
          <p:spPr>
            <a:xfrm>
              <a:off x="148225" y="3596650"/>
              <a:ext cx="716875" cy="1096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Google Shape;184;p20"/>
          <p:cNvGrpSpPr/>
          <p:nvPr/>
        </p:nvGrpSpPr>
        <p:grpSpPr>
          <a:xfrm>
            <a:off x="2902313" y="4175971"/>
            <a:ext cx="2002112" cy="856580"/>
            <a:chOff x="2390850" y="3298321"/>
            <a:chExt cx="2002112" cy="856580"/>
          </a:xfrm>
        </p:grpSpPr>
        <p:sp>
          <p:nvSpPr>
            <p:cNvPr id="185" name="Google Shape;185;p20"/>
            <p:cNvSpPr/>
            <p:nvPr/>
          </p:nvSpPr>
          <p:spPr>
            <a:xfrm>
              <a:off x="3008463" y="3528075"/>
              <a:ext cx="1384500" cy="5955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Persist data</a:t>
              </a:r>
              <a:endParaRPr/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in MySQL</a:t>
              </a:r>
              <a:endParaRPr/>
            </a:p>
          </p:txBody>
        </p:sp>
        <p:pic>
          <p:nvPicPr>
            <p:cNvPr id="186" name="Google Shape;186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390850" y="3298321"/>
              <a:ext cx="965500" cy="8565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7" name="Google Shape;187;p20"/>
          <p:cNvGrpSpPr/>
          <p:nvPr/>
        </p:nvGrpSpPr>
        <p:grpSpPr>
          <a:xfrm>
            <a:off x="6544587" y="4175975"/>
            <a:ext cx="2304076" cy="856574"/>
            <a:chOff x="3256199" y="4216825"/>
            <a:chExt cx="2304076" cy="856574"/>
          </a:xfrm>
        </p:grpSpPr>
        <p:sp>
          <p:nvSpPr>
            <p:cNvPr id="188" name="Google Shape;188;p20"/>
            <p:cNvSpPr/>
            <p:nvPr/>
          </p:nvSpPr>
          <p:spPr>
            <a:xfrm>
              <a:off x="4175775" y="4356125"/>
              <a:ext cx="1384500" cy="5955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Application Profiling</a:t>
              </a:r>
              <a:endParaRPr/>
            </a:p>
          </p:txBody>
        </p:sp>
        <p:pic>
          <p:nvPicPr>
            <p:cNvPr id="189" name="Google Shape;189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256199" y="4216825"/>
              <a:ext cx="1315793" cy="8565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0" name="Google Shape;190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200" y="1317125"/>
            <a:ext cx="1576975" cy="1986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0"/>
          <p:cNvGrpSpPr/>
          <p:nvPr/>
        </p:nvGrpSpPr>
        <p:grpSpPr>
          <a:xfrm>
            <a:off x="4975675" y="3020175"/>
            <a:ext cx="2138325" cy="1366150"/>
            <a:chOff x="5109100" y="2861150"/>
            <a:chExt cx="2138325" cy="1366150"/>
          </a:xfrm>
        </p:grpSpPr>
        <p:sp>
          <p:nvSpPr>
            <p:cNvPr id="192" name="Google Shape;192;p20"/>
            <p:cNvSpPr/>
            <p:nvPr/>
          </p:nvSpPr>
          <p:spPr>
            <a:xfrm>
              <a:off x="5862925" y="3340875"/>
              <a:ext cx="1384500" cy="5955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Testing and Benchmarking</a:t>
              </a:r>
              <a:endParaRPr/>
            </a:p>
          </p:txBody>
        </p:sp>
        <p:pic>
          <p:nvPicPr>
            <p:cNvPr id="193" name="Google Shape;193;p20"/>
            <p:cNvPicPr preferRelativeResize="0"/>
            <p:nvPr/>
          </p:nvPicPr>
          <p:blipFill rotWithShape="1">
            <a:blip r:embed="rId10">
              <a:alphaModFix/>
            </a:blip>
            <a:srcRect b="10854" l="0" r="11535" t="681"/>
            <a:stretch/>
          </p:blipFill>
          <p:spPr>
            <a:xfrm>
              <a:off x="5109100" y="2861150"/>
              <a:ext cx="1024613" cy="1366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Playing with GoLang</a:t>
            </a:r>
            <a:endParaRPr/>
          </a:p>
        </p:txBody>
      </p:sp>
      <p:sp>
        <p:nvSpPr>
          <p:cNvPr id="199" name="Google Shape;199;p21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https://play.golang.org/</a:t>
            </a:r>
            <a:endParaRPr/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4392696" y="-35875"/>
            <a:ext cx="475130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3513" y="2079650"/>
            <a:ext cx="2540325" cy="26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